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Inter"/>
      <p:regular r:id="rId21"/>
      <p:bold r:id="rId22"/>
    </p:embeddedFont>
    <p:embeddedFont>
      <p:font typeface="Piazzolla"/>
      <p:regular r:id="rId23"/>
      <p:bold r:id="rId24"/>
      <p:italic r:id="rId25"/>
      <p:boldItalic r:id="rId26"/>
    </p:embeddedFont>
    <p:embeddedFont>
      <p:font typeface="Inter Black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Inter-bold.fntdata"/><Relationship Id="rId21" Type="http://schemas.openxmlformats.org/officeDocument/2006/relationships/font" Target="fonts/Inter-regular.fntdata"/><Relationship Id="rId24" Type="http://schemas.openxmlformats.org/officeDocument/2006/relationships/font" Target="fonts/Piazzolla-bold.fntdata"/><Relationship Id="rId23" Type="http://schemas.openxmlformats.org/officeDocument/2006/relationships/font" Target="fonts/Piazzoll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iazzolla-boldItalic.fntdata"/><Relationship Id="rId25" Type="http://schemas.openxmlformats.org/officeDocument/2006/relationships/font" Target="fonts/Piazzolla-italic.fntdata"/><Relationship Id="rId27" Type="http://schemas.openxmlformats.org/officeDocument/2006/relationships/font" Target="fonts/InterBlack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d1fa78ba8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d1fa78ba8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d1fa78ba8_3_10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7d1fa78ba8_3_1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7d1fa78ba8_1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7d1fa78ba8_1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7d1fa78ba8_1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7d1fa78ba8_1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d1fa78ba8_1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d1fa78ba8_1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7d1fa78ba8_1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7d1fa78ba8_1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d1fa78ba8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d1fa78ba8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7d1fa78ba8_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7d1fa78ba8_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d1fa78ba8_7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d1fa78ba8_7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7d1fa78ba8_7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7d1fa78ba8_7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TITLE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/>
          <p:nvPr>
            <p:ph idx="12" type="sldNum"/>
          </p:nvPr>
        </p:nvSpPr>
        <p:spPr>
          <a:xfrm>
            <a:off x="4419600" y="4630341"/>
            <a:ext cx="21336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22850" spcFirstLastPara="1" rIns="22850" wrap="square" tIns="2285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/>
        </p:nvSpPr>
        <p:spPr>
          <a:xfrm>
            <a:off x="619050" y="3000600"/>
            <a:ext cx="330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Вступник</a:t>
            </a:r>
            <a:r>
              <a:rPr b="1"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br>
              <a:rPr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Білаковський Олександр Ігорович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666075" y="1242950"/>
            <a:ext cx="42987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213A3B"/>
                </a:solidFill>
                <a:latin typeface="Nunito"/>
                <a:ea typeface="Nunito"/>
                <a:cs typeface="Nunito"/>
                <a:sym typeface="Nunito"/>
              </a:rPr>
              <a:t>ДОСЛІДНИЦЬКА ПРОПОЗИЦІЯ </a:t>
            </a:r>
            <a:endParaRPr b="1" sz="1600">
              <a:solidFill>
                <a:srgbClr val="213A3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600">
                <a:solidFill>
                  <a:srgbClr val="213A3B"/>
                </a:solidFill>
                <a:latin typeface="Nunito"/>
                <a:ea typeface="Nunito"/>
                <a:cs typeface="Nunito"/>
                <a:sym typeface="Nunito"/>
              </a:rPr>
              <a:t>на тему:</a:t>
            </a:r>
            <a:endParaRPr sz="1600">
              <a:solidFill>
                <a:srgbClr val="213A3B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14"/>
          <p:cNvSpPr txBox="1"/>
          <p:nvPr/>
        </p:nvSpPr>
        <p:spPr>
          <a:xfrm>
            <a:off x="619050" y="1993299"/>
            <a:ext cx="790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Організаційно-педагогічні умови формування Soft Skills компетентностей у студентської молоді</a:t>
            </a:r>
            <a:endParaRPr sz="26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4248150" y="4554710"/>
            <a:ext cx="65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ДНІПРО 2023</a:t>
            </a: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>
            <a:off x="5171250" y="3043525"/>
            <a:ext cx="335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Майбутній науковий керівник:</a:t>
            </a:r>
            <a:br>
              <a:rPr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доктор педагогічних наук, професор, завідувач кафедри практичної психології ДВНЗ “Донбаський державний педагогічний університет” 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Панасенко Елліна Анатоліївна</a:t>
            </a:r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819150" y="287625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Список використаних джерел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819150" y="941325"/>
            <a:ext cx="7505700" cy="37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Глазунова О. Г, Волошина Т. В, Корольчук В. І. Розвиток «soft skills» у майбутніх фахівців з інформаційних технологій: методи, засоби, індикатори оцінювання. Open educational e-environment of modern University. Special edition. 2019. P. 93-106.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Коваль К. О. Розвиток «soft skills» у студентів – один з важливих чинників працевлаштування. Soft skills – невід’ємні аспекти формування конкурентоспроможності студентів у ХХІ столітті: Вісник Вінницького національного технічного університету. 2015. № 2. С. 162-167.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Є. Жарікова, Є. Крушельницького. </a:t>
            </a: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Діагностика	лідерських	здібностей.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Длугунович Н. А. Soft skills як необхідна складова підготовки ІТ- фахівців. Вісник Хмельницького національного університету. 2014. № 6. С. 239-242.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Дуб Н. Про формування soft skills в усіх учасників освітнього процесу у Львівській медичній академії імені Андрея Крупинського.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Зайцева І. В. Soft skills – невід’ємні аспекти формування конкурентоспроможності студентів у ХХІ столітті. Тези доповідей міжвузівського науково-методичного семінару (м. Київ, 21.02.2020 р.). Київ, 2020. С. 34- 37.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unito"/>
              <a:buAutoNum type="arabicPeriod"/>
            </a:pPr>
            <a:r>
              <a:rPr lang="ru" sz="11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Пащенко, В. Soft skills у процесі формування у майбутнього психолога компетентності створення командно-цільової мотивації для нових членів професійної групи. </a:t>
            </a:r>
            <a:r>
              <a:rPr i="1" lang="ru" sz="11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Scientific Collection «InterConf»</a:t>
            </a:r>
            <a:r>
              <a:rPr lang="ru" sz="1100">
                <a:solidFill>
                  <a:srgbClr val="212121"/>
                </a:solidFill>
                <a:latin typeface="Nunito"/>
                <a:ea typeface="Nunito"/>
                <a:cs typeface="Nunito"/>
                <a:sym typeface="Nunito"/>
              </a:rPr>
              <a:t>, (135), 2022. C. 137– 140.</a:t>
            </a:r>
            <a:endParaRPr sz="11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12;p11" id="196" name="Google Shape;19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3;p11" id="197" name="Google Shape;19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825" y="3910013"/>
            <a:ext cx="3767138" cy="65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/>
          <p:nvPr/>
        </p:nvSpPr>
        <p:spPr>
          <a:xfrm>
            <a:off x="495300" y="3910013"/>
            <a:ext cx="3790950" cy="5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Inter Black"/>
              <a:buNone/>
            </a:pPr>
            <a:r>
              <a:rPr b="0" i="0" lang="ru" sz="3600" u="none" cap="none" strike="noStrike">
                <a:solidFill>
                  <a:srgbClr val="FFFFFF"/>
                </a:solidFill>
                <a:latin typeface="Inter Black"/>
                <a:ea typeface="Inter Black"/>
                <a:cs typeface="Inter Black"/>
                <a:sym typeface="Inter Black"/>
              </a:rPr>
              <a:t>Дякую за увагу!</a:t>
            </a:r>
            <a:endParaRPr sz="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287625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Актуальність теми дослідження.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819150" y="941325"/>
            <a:ext cx="7505700" cy="3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5714"/>
              <a:buFont typeface="Piazzolla"/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Тема є надзвичайно актуальною в сучасному освітньому контексті і бізнес-середовищі. Soft skills, або м'які навички, стали ключовими факторами успіху як у професійній, так і в особистій сферах життя. Оскільки сучасне суспільство стикається зі зростаючою потребою у висококваліфікованих і соціально адаптованих працівниках, розуміння та розвиток soft skills стає критично важливим.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5714"/>
              <a:buFont typeface="Piazzolla"/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Сучасні ринки праці вимагають від працівників не тільки технічних знань, але й здатності працювати в команді, взаємодіяти з клієнтами та розв'язувати проблеми. Soft skills, такі як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комунікація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лідерство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співпраця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стають важливими факторами для вдалої кар'єри.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5714"/>
              <a:buFont typeface="Piazzolla"/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Soft skills не тільки допомагають у професійній кар'єрі, але і позитивно впливають на особистісний розвиток. Навички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ефективної комунікації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самокерування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роботи в стресових ситуаціях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 допомагають студентам стати більш усвідомленими та самостійними особистостями.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Soft skills забезпечують розвиток ефективного громадянства. Soft skills, такі як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критичне мислення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етичне поведінка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 і </a:t>
            </a: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здатність співпрацювати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, сприяють розвитку громадянської свідомості. Студенти, які мають розвинені soft skills, можуть більше сприяти розвитку своєї спільноти.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Отже, дослідження організаційно-педагогічних умов формування soft skills компетентностей у студентської молоді є критично важливим завданням, спрямованим на підготовку майбутніх лідерів, професіоналів та активних громадян, які можуть ефективно функціонувати в сучасному суспільстві.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iazzolla"/>
              <a:ea typeface="Piazzolla"/>
              <a:cs typeface="Piazzolla"/>
              <a:sym typeface="Piazzol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819150" y="287625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Ступінь дослідженості проблеми.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46" name="Google Shape;146;p16"/>
          <p:cNvSpPr txBox="1"/>
          <p:nvPr>
            <p:ph idx="1" type="body"/>
          </p:nvPr>
        </p:nvSpPr>
        <p:spPr>
          <a:xfrm>
            <a:off x="548100" y="1065750"/>
            <a:ext cx="4187700" cy="363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Аналіз останніх досліджень та публікацій свідчить, що сьогодні сформувалося декілька напрямів щодо набуття фахівцями Hard skills «тверді», «м’які» Soft skills та відносно новий – цифрові (digital skills).</a:t>
            </a:r>
            <a:endParaRPr sz="700">
              <a:latin typeface="Arial"/>
              <a:ea typeface="Arial"/>
              <a:cs typeface="Arial"/>
              <a:sym typeface="Arial"/>
            </a:endParaRPr>
          </a:p>
          <a:p>
            <a:pPr indent="317500" lvl="0" marL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Обрана проблема є відносно новую для нашого світу. Вона сформувалась та активно вивчається лише останні кілька років. Проте вже можна відмітити кілька вітчизняних та зарубіжних науковців, які займаються цим: К.О. Коваль, І.І. Ткачук, І.І. Костікова, F. Ahmed, L. Capretz, C. Scaffidi, B. Schulz.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1025" y="1222475"/>
            <a:ext cx="3854551" cy="3191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819150" y="330525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>
                <a:highlight>
                  <a:schemeClr val="dk1"/>
                </a:highlight>
              </a:rPr>
              <a:t>Науковий апарат дослідження.</a:t>
            </a:r>
            <a:endParaRPr>
              <a:highlight>
                <a:schemeClr val="dk1"/>
              </a:highlight>
            </a:endParaRPr>
          </a:p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162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461450" y="1065750"/>
            <a:ext cx="61485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latin typeface="Piazzolla"/>
                <a:ea typeface="Piazzolla"/>
                <a:cs typeface="Piazzolla"/>
                <a:sym typeface="Piazzolla"/>
              </a:rPr>
              <a:t>Мета дослідження.</a:t>
            </a:r>
            <a:endParaRPr b="1" sz="1400"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Теоретично обґрунтувати та експериментально перевірити ефективність організаційно-педагогічних  формування soft skills компетентностей у здобувачів вищої освіти.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latin typeface="Piazzolla"/>
                <a:ea typeface="Piazzolla"/>
                <a:cs typeface="Piazzolla"/>
                <a:sym typeface="Piazzolla"/>
              </a:rPr>
              <a:t>Об’єкт дослідження.</a:t>
            </a:r>
            <a:endParaRPr b="1" sz="1400"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Формування soft skills компетентностей у здобувачів вищої освіти.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400">
                <a:latin typeface="Piazzolla"/>
                <a:ea typeface="Piazzolla"/>
                <a:cs typeface="Piazzolla"/>
                <a:sym typeface="Piazzolla"/>
              </a:rPr>
              <a:t>Предмет дослідження.</a:t>
            </a:r>
            <a:endParaRPr b="1" sz="1400"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Організаційно-педагогічні умови формування soft skills компетентностей у здобувачів вищої освіти.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</p:txBody>
      </p:sp>
      <p:pic>
        <p:nvPicPr>
          <p:cNvPr id="154" name="Google Shape;15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950" y="1356975"/>
            <a:ext cx="2229251" cy="222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50" y="294750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>
                <a:highlight>
                  <a:schemeClr val="dk1"/>
                </a:highlight>
              </a:rPr>
              <a:t>Завдання дослідження: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819150" y="1030275"/>
            <a:ext cx="7505700" cy="21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SzPts val="1300"/>
              <a:buFont typeface="Piazzolla"/>
              <a:buAutoNum type="arabicPeriod"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Здійснити теоретичний аналіз науково-педагогічної літератури з теми дослідження.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-311150" lvl="0" marL="45720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SzPts val="1300"/>
              <a:buFont typeface="Piazzolla"/>
              <a:buAutoNum type="arabicPeriod"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Уточнити основні поняття «Hard skills», «soft skills», «кейс-метод», «технологія Pecha-Kucha».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-311150" lvl="0" marL="45720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SzPts val="1300"/>
              <a:buFont typeface="Piazzolla"/>
              <a:buAutoNum type="arabicPeriod"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Теоретично обґрунтувати та практично перевірити педагогічні умови формування «soft skills» у майбутніх фахівців з професійної освіти засобами кейс-методу.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-311150" lvl="0" marL="45720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SzPts val="1300"/>
              <a:buFont typeface="Piazzolla"/>
              <a:buAutoNum type="arabicPeriod"/>
            </a:pP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Розробити методичні рекомендації для викладчів закладів вищої освіти щодо формування soft skills у майбутніх фахівців професійної освіти.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819150" y="352000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Методи дослідження.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3634050" y="1161450"/>
            <a:ext cx="5205900" cy="30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Теоретичні: 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 аналіз, синтез, порівняння, узагальнення та вивчення науково-педагогічної літератури.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Емпіричні: 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спостереження, анкетування, бесіди, інтерв’ю, педагогічний експеримент (констатувальний, формувальний, контрольний).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latin typeface="Piazzolla"/>
                <a:ea typeface="Piazzolla"/>
                <a:cs typeface="Piazzolla"/>
                <a:sym typeface="Piazzolla"/>
              </a:rPr>
              <a:t>Методи математичної статистики: </a:t>
            </a:r>
            <a:r>
              <a:rPr lang="ru">
                <a:latin typeface="Piazzolla"/>
                <a:ea typeface="Piazzolla"/>
                <a:cs typeface="Piazzolla"/>
                <a:sym typeface="Piazzolla"/>
              </a:rPr>
              <a:t>якісна і кількісна обробка отриманих результатів.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75" y="1275950"/>
            <a:ext cx="3304975" cy="2461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>
            <p:ph type="title"/>
          </p:nvPr>
        </p:nvSpPr>
        <p:spPr>
          <a:xfrm>
            <a:off x="819150" y="352000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Наукова новизна роботи.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73" name="Google Shape;173;p20"/>
          <p:cNvSpPr txBox="1"/>
          <p:nvPr>
            <p:ph idx="1" type="body"/>
          </p:nvPr>
        </p:nvSpPr>
        <p:spPr>
          <a:xfrm>
            <a:off x="819150" y="1005700"/>
            <a:ext cx="7505700" cy="3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Наукова новизна дослідження полягає в тому, що: </a:t>
            </a:r>
            <a:r>
              <a:rPr i="1" lang="ru" sz="140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вперше </a:t>
            </a:r>
            <a:r>
              <a:rPr lang="ru" sz="140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буде визначено організаційно-педагогічні умови формування soft skills компетентностей у здобувачів вищої освіти: </a:t>
            </a:r>
            <a:endParaRPr sz="140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1) інтеграція soft skills компетентностей у навчальні програми освітніх компонентів(включення елементів розвитку soft skills компетентностей у всі аспекти навчальних програм; використання інтерактивних методів навчання, групової роботи, проєктів, кейс-методів, практика інших активних форм роботи); </a:t>
            </a:r>
            <a:endParaRPr sz="140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2) наставництво та підтримка викладачів (викладачі закладів вищої освіти повинні бути підготовлені до сприяння розвитку soft skills компетентностей у студентів; нами буде створено програму навчання для викладачів з розвитку і оцінювання soft skills компетентностей); </a:t>
            </a:r>
            <a:endParaRPr sz="140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317500" lvl="0" marL="0" marR="0" rtl="0" algn="just">
              <a:lnSpc>
                <a:spcPct val="1429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3) практичне застосування soft skills компетентностей та відкрите навчання (забезпечення можливостей для здобувачів вищої освіти практикувати та застосовувати soft skills компетентності у реальних ситуаціях через стажування, практикуми, участь у проєктах, а також через створення можливостей для студентів брати участь у волонтерських та інших громадських ініціативах).</a:t>
            </a:r>
            <a:endParaRPr>
              <a:latin typeface="Piazzolla"/>
              <a:ea typeface="Piazzolla"/>
              <a:cs typeface="Piazzolla"/>
              <a:sym typeface="Piazzoll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/>
          <p:nvPr>
            <p:ph type="title"/>
          </p:nvPr>
        </p:nvSpPr>
        <p:spPr>
          <a:xfrm>
            <a:off x="819150" y="394925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Практичне значення.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79" name="Google Shape;179;p21"/>
          <p:cNvSpPr txBox="1"/>
          <p:nvPr>
            <p:ph idx="1" type="body"/>
          </p:nvPr>
        </p:nvSpPr>
        <p:spPr>
          <a:xfrm>
            <a:off x="819150" y="1123125"/>
            <a:ext cx="7505700" cy="3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4450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Практичне значення одержаних результатів дослідження буде полягати в розроблені </a:t>
            </a:r>
            <a:r>
              <a:rPr b="1"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навчально-методичного комплексу</a:t>
            </a:r>
            <a:r>
              <a:rPr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навчальної дисципліни „Тренінг  формування soft skills компетентностей” та </a:t>
            </a:r>
            <a:r>
              <a:rPr b="1"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створено методичні матеріали</a:t>
            </a:r>
            <a:r>
              <a:rPr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для проведення практичних занять, підготовлено  </a:t>
            </a:r>
            <a:r>
              <a:rPr b="1"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завдання  для  самостійної  роботи</a:t>
            </a:r>
            <a:r>
              <a:rPr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студентів  та  </a:t>
            </a:r>
            <a:r>
              <a:rPr b="1"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інструктивні матеріали щодо їх виконання</a:t>
            </a:r>
            <a:r>
              <a:rPr lang="ru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; тематичний план і програму науково-методичного семінару „Інтеграція soft skills у навчальну програму: стратегії викладання та оцінювання soft skills” для педагогічних кадрів, з використанням майстер-класів, тренінгів, практикумів, рольових і ділових ігор, презентацій тощо; підібрано та адаптовано пакет діагностичних матеріалів для визначення рівня сформованості формування soft skills компетентностей у здобувачів вищої освіти.</a:t>
            </a:r>
            <a:endParaRPr sz="14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819150" y="301925"/>
            <a:ext cx="7505700" cy="6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chemeClr val="dk1"/>
                </a:highlight>
              </a:rPr>
              <a:t>Зміст наукового дослідження.</a:t>
            </a:r>
            <a:endParaRPr>
              <a:highlight>
                <a:schemeClr val="dk1"/>
              </a:highlight>
            </a:endParaRPr>
          </a:p>
        </p:txBody>
      </p:sp>
      <p:sp>
        <p:nvSpPr>
          <p:cNvPr id="185" name="Google Shape;185;p22"/>
          <p:cNvSpPr txBox="1"/>
          <p:nvPr>
            <p:ph idx="1" type="body"/>
          </p:nvPr>
        </p:nvSpPr>
        <p:spPr>
          <a:xfrm>
            <a:off x="819150" y="987200"/>
            <a:ext cx="7505700" cy="378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556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ВСТУП</a:t>
            </a:r>
            <a:endParaRPr b="1"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3556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РОЗДІЛ 1</a:t>
            </a: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. </a:t>
            </a: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ТЕОРЕТИЧНІ ОСНОВИ ДОСЛІДЖЕННЯ ПРОБЛЕМИ ФОРМУВАННЯ SOFT SKILLS КОМПЕТЕНТНОСТЕЙ У СТУДЕНТСЬКОЇ МОЛОДІ</a:t>
            </a:r>
            <a:endParaRPr b="1"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1.1. Наукові підходи до обґрунтування категорії </a:t>
            </a: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„</a:t>
            </a: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hard skills</a:t>
            </a: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”</a:t>
            </a: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, „digital skills”, „soft skills”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1.2. Soft skills компетентності здобувачів вищої освіти: сутність, зміст і структура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1.3. Діагностика вихідного стану сформованості soft skills компетентностей у здобувачів вищої освіти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Висновки до розділу 1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2540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РОЗДІЛ 2</a:t>
            </a: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. </a:t>
            </a: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РОЗРОБКА ТА ЕКСПЕРИМЕНТАЛЬНА ПЕРЕВІРКА ЕФЕКТИВНОСТІ ОРГАНІЗАЦІЙНО-ПЕДАГОГІЧНИХ УМОВ ФОРМУВАННЯ SOFT SKILLS КОМПЕТЕНТНОСТЕЙ У ЗДОБУВАЧІВ ВИЩОЇ ОСВІТИ</a:t>
            </a:r>
            <a:endParaRPr b="1"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2540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2.1. Теоретичне обґрунтування організаційно-педагогічних умов формування soft skills компетентностей у здобувачів вищої освіти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2.2. Реалізація	організаційно-педагогічних	умов	формування	soft skills компетентностей у здобувачів вищої освіти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2.3. Аналіз	результатів	упровадження	організаційно-педагогічних	умов	формування	soft skills компетентностей у здобувачів вищої освіти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Висновки до розділу 2</a:t>
            </a:r>
            <a:endParaRPr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ru" sz="805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 </a:t>
            </a:r>
            <a:endParaRPr sz="805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ВИСНОВКИ</a:t>
            </a:r>
            <a:endParaRPr b="1"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СПИСОК ВИКОРИСТАНИХ ДЖЕРЕЛ</a:t>
            </a:r>
            <a:endParaRPr b="1"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  <a:p>
            <a:pPr indent="0" lvl="0" marL="0" marR="76200" rtl="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b="1" lang="ru" sz="970">
                <a:solidFill>
                  <a:srgbClr val="000000"/>
                </a:solidFill>
                <a:latin typeface="Piazzolla"/>
                <a:ea typeface="Piazzolla"/>
                <a:cs typeface="Piazzolla"/>
                <a:sym typeface="Piazzolla"/>
              </a:rPr>
              <a:t>ДОДАТКИ</a:t>
            </a:r>
            <a:endParaRPr b="1" sz="970">
              <a:solidFill>
                <a:srgbClr val="000000"/>
              </a:solidFill>
              <a:latin typeface="Piazzolla"/>
              <a:ea typeface="Piazzolla"/>
              <a:cs typeface="Piazzolla"/>
              <a:sym typeface="Piazzoll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